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10909300" cy="8137525"/>
  <p:notesSz cx="6858000" cy="9144000"/>
  <p:defaultTextStyle>
    <a:defPPr>
      <a:defRPr lang="ru-RU"/>
    </a:defPPr>
    <a:lvl1pPr marL="0" algn="l" defTabSz="108831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59" algn="l" defTabSz="108831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19" algn="l" defTabSz="108831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478" algn="l" defTabSz="108831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638" algn="l" defTabSz="108831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797" algn="l" defTabSz="108831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4957" algn="l" defTabSz="108831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116" algn="l" defTabSz="108831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3276" algn="l" defTabSz="108831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09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0" autoAdjust="0"/>
  </p:normalViewPr>
  <p:slideViewPr>
    <p:cSldViewPr>
      <p:cViewPr varScale="1">
        <p:scale>
          <a:sx n="52" d="100"/>
          <a:sy n="52" d="100"/>
        </p:scale>
        <p:origin x="-1524" y="-108"/>
      </p:cViewPr>
      <p:guideLst>
        <p:guide orient="horz" pos="2563"/>
        <p:guide pos="34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8198" y="2527907"/>
            <a:ext cx="9272905" cy="17442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36395" y="4611264"/>
            <a:ext cx="7636510" cy="207959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835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506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909242" y="325879"/>
            <a:ext cx="2454593" cy="694326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45465" y="325879"/>
            <a:ext cx="7181956" cy="694326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531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405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760" y="5229114"/>
            <a:ext cx="9272905" cy="1616203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1760" y="3449031"/>
            <a:ext cx="9272905" cy="1780083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5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4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66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079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49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11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327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62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45465" y="1898757"/>
            <a:ext cx="4818274" cy="5370390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45561" y="1898757"/>
            <a:ext cx="4818274" cy="5370390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120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5465" y="1821525"/>
            <a:ext cx="4820169" cy="759125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59" indent="0">
              <a:buNone/>
              <a:defRPr sz="2400" b="1"/>
            </a:lvl2pPr>
            <a:lvl3pPr marL="1088319" indent="0">
              <a:buNone/>
              <a:defRPr sz="2100" b="1"/>
            </a:lvl3pPr>
            <a:lvl4pPr marL="1632478" indent="0">
              <a:buNone/>
              <a:defRPr sz="1900" b="1"/>
            </a:lvl4pPr>
            <a:lvl5pPr marL="2176638" indent="0">
              <a:buNone/>
              <a:defRPr sz="1900" b="1"/>
            </a:lvl5pPr>
            <a:lvl6pPr marL="2720797" indent="0">
              <a:buNone/>
              <a:defRPr sz="1900" b="1"/>
            </a:lvl6pPr>
            <a:lvl7pPr marL="3264957" indent="0">
              <a:buNone/>
              <a:defRPr sz="1900" b="1"/>
            </a:lvl7pPr>
            <a:lvl8pPr marL="3809116" indent="0">
              <a:buNone/>
              <a:defRPr sz="1900" b="1"/>
            </a:lvl8pPr>
            <a:lvl9pPr marL="4353276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5465" y="2580650"/>
            <a:ext cx="4820169" cy="4688496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41774" y="1821525"/>
            <a:ext cx="4822062" cy="759125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59" indent="0">
              <a:buNone/>
              <a:defRPr sz="2400" b="1"/>
            </a:lvl2pPr>
            <a:lvl3pPr marL="1088319" indent="0">
              <a:buNone/>
              <a:defRPr sz="2100" b="1"/>
            </a:lvl3pPr>
            <a:lvl4pPr marL="1632478" indent="0">
              <a:buNone/>
              <a:defRPr sz="1900" b="1"/>
            </a:lvl4pPr>
            <a:lvl5pPr marL="2176638" indent="0">
              <a:buNone/>
              <a:defRPr sz="1900" b="1"/>
            </a:lvl5pPr>
            <a:lvl6pPr marL="2720797" indent="0">
              <a:buNone/>
              <a:defRPr sz="1900" b="1"/>
            </a:lvl6pPr>
            <a:lvl7pPr marL="3264957" indent="0">
              <a:buNone/>
              <a:defRPr sz="1900" b="1"/>
            </a:lvl7pPr>
            <a:lvl8pPr marL="3809116" indent="0">
              <a:buNone/>
              <a:defRPr sz="1900" b="1"/>
            </a:lvl8pPr>
            <a:lvl9pPr marL="4353276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41774" y="2580650"/>
            <a:ext cx="4822062" cy="4688496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491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399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311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465" y="323994"/>
            <a:ext cx="3589085" cy="137885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5233" y="323995"/>
            <a:ext cx="6098602" cy="6945152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5465" y="1702853"/>
            <a:ext cx="3589085" cy="5566294"/>
          </a:xfrm>
        </p:spPr>
        <p:txBody>
          <a:bodyPr/>
          <a:lstStyle>
            <a:lvl1pPr marL="0" indent="0">
              <a:buNone/>
              <a:defRPr sz="1700"/>
            </a:lvl1pPr>
            <a:lvl2pPr marL="544159" indent="0">
              <a:buNone/>
              <a:defRPr sz="1400"/>
            </a:lvl2pPr>
            <a:lvl3pPr marL="1088319" indent="0">
              <a:buNone/>
              <a:defRPr sz="1200"/>
            </a:lvl3pPr>
            <a:lvl4pPr marL="1632478" indent="0">
              <a:buNone/>
              <a:defRPr sz="1100"/>
            </a:lvl4pPr>
            <a:lvl5pPr marL="2176638" indent="0">
              <a:buNone/>
              <a:defRPr sz="1100"/>
            </a:lvl5pPr>
            <a:lvl6pPr marL="2720797" indent="0">
              <a:buNone/>
              <a:defRPr sz="1100"/>
            </a:lvl6pPr>
            <a:lvl7pPr marL="3264957" indent="0">
              <a:buNone/>
              <a:defRPr sz="1100"/>
            </a:lvl7pPr>
            <a:lvl8pPr marL="3809116" indent="0">
              <a:buNone/>
              <a:defRPr sz="1100"/>
            </a:lvl8pPr>
            <a:lvl9pPr marL="4353276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50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8299" y="5696267"/>
            <a:ext cx="6545580" cy="67247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38299" y="727103"/>
            <a:ext cx="6545580" cy="4882515"/>
          </a:xfrm>
        </p:spPr>
        <p:txBody>
          <a:bodyPr/>
          <a:lstStyle>
            <a:lvl1pPr marL="0" indent="0">
              <a:buNone/>
              <a:defRPr sz="3800"/>
            </a:lvl1pPr>
            <a:lvl2pPr marL="544159" indent="0">
              <a:buNone/>
              <a:defRPr sz="3300"/>
            </a:lvl2pPr>
            <a:lvl3pPr marL="1088319" indent="0">
              <a:buNone/>
              <a:defRPr sz="2900"/>
            </a:lvl3pPr>
            <a:lvl4pPr marL="1632478" indent="0">
              <a:buNone/>
              <a:defRPr sz="2400"/>
            </a:lvl4pPr>
            <a:lvl5pPr marL="2176638" indent="0">
              <a:buNone/>
              <a:defRPr sz="2400"/>
            </a:lvl5pPr>
            <a:lvl6pPr marL="2720797" indent="0">
              <a:buNone/>
              <a:defRPr sz="2400"/>
            </a:lvl6pPr>
            <a:lvl7pPr marL="3264957" indent="0">
              <a:buNone/>
              <a:defRPr sz="2400"/>
            </a:lvl7pPr>
            <a:lvl8pPr marL="3809116" indent="0">
              <a:buNone/>
              <a:defRPr sz="2400"/>
            </a:lvl8pPr>
            <a:lvl9pPr marL="4353276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38299" y="6368744"/>
            <a:ext cx="6545580" cy="955028"/>
          </a:xfrm>
        </p:spPr>
        <p:txBody>
          <a:bodyPr/>
          <a:lstStyle>
            <a:lvl1pPr marL="0" indent="0">
              <a:buNone/>
              <a:defRPr sz="1700"/>
            </a:lvl1pPr>
            <a:lvl2pPr marL="544159" indent="0">
              <a:buNone/>
              <a:defRPr sz="1400"/>
            </a:lvl2pPr>
            <a:lvl3pPr marL="1088319" indent="0">
              <a:buNone/>
              <a:defRPr sz="1200"/>
            </a:lvl3pPr>
            <a:lvl4pPr marL="1632478" indent="0">
              <a:buNone/>
              <a:defRPr sz="1100"/>
            </a:lvl4pPr>
            <a:lvl5pPr marL="2176638" indent="0">
              <a:buNone/>
              <a:defRPr sz="1100"/>
            </a:lvl5pPr>
            <a:lvl6pPr marL="2720797" indent="0">
              <a:buNone/>
              <a:defRPr sz="1100"/>
            </a:lvl6pPr>
            <a:lvl7pPr marL="3264957" indent="0">
              <a:buNone/>
              <a:defRPr sz="1100"/>
            </a:lvl7pPr>
            <a:lvl8pPr marL="3809116" indent="0">
              <a:buNone/>
              <a:defRPr sz="1100"/>
            </a:lvl8pPr>
            <a:lvl9pPr marL="4353276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3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465" y="325878"/>
            <a:ext cx="9818370" cy="1356254"/>
          </a:xfrm>
          <a:prstGeom prst="rect">
            <a:avLst/>
          </a:prstGeom>
        </p:spPr>
        <p:txBody>
          <a:bodyPr vert="horz" lIns="108832" tIns="54416" rIns="108832" bIns="5441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5465" y="1898757"/>
            <a:ext cx="9818370" cy="5370390"/>
          </a:xfrm>
          <a:prstGeom prst="rect">
            <a:avLst/>
          </a:prstGeom>
        </p:spPr>
        <p:txBody>
          <a:bodyPr vert="horz" lIns="108832" tIns="54416" rIns="108832" bIns="5441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5465" y="7542281"/>
            <a:ext cx="2545503" cy="433248"/>
          </a:xfrm>
          <a:prstGeom prst="rect">
            <a:avLst/>
          </a:prstGeom>
        </p:spPr>
        <p:txBody>
          <a:bodyPr vert="horz" lIns="108832" tIns="54416" rIns="108832" bIns="5441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27344" y="7542281"/>
            <a:ext cx="3454612" cy="433248"/>
          </a:xfrm>
          <a:prstGeom prst="rect">
            <a:avLst/>
          </a:prstGeom>
        </p:spPr>
        <p:txBody>
          <a:bodyPr vert="horz" lIns="108832" tIns="54416" rIns="108832" bIns="5441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18332" y="7542281"/>
            <a:ext cx="2545503" cy="433248"/>
          </a:xfrm>
          <a:prstGeom prst="rect">
            <a:avLst/>
          </a:prstGeom>
        </p:spPr>
        <p:txBody>
          <a:bodyPr vert="horz" lIns="108832" tIns="54416" rIns="108832" bIns="5441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476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1088319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20" indent="-408120" algn="l" defTabSz="1088319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259" indent="-340100" algn="l" defTabSz="1088319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399" indent="-272080" algn="l" defTabSz="1088319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558" indent="-272080" algn="l" defTabSz="1088319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717" indent="-272080" algn="l" defTabSz="1088319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2877" indent="-272080" algn="l" defTabSz="108831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036" indent="-272080" algn="l" defTabSz="108831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196" indent="-272080" algn="l" defTabSz="108831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355" indent="-272080" algn="l" defTabSz="108831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31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59" algn="l" defTabSz="108831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19" algn="l" defTabSz="108831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478" algn="l" defTabSz="108831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638" algn="l" defTabSz="108831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797" algn="l" defTabSz="108831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4957" algn="l" defTabSz="108831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116" algn="l" defTabSz="108831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276" algn="l" defTabSz="108831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Бесплатные векторы Геометрический, более 205 000 изображений AI, 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797"/>
            <a:ext cx="10909300" cy="816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9173" y="3128892"/>
            <a:ext cx="9272905" cy="174429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Рассмотрение </a:t>
            </a:r>
            <a:r>
              <a:rPr lang="kk-KZ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кандидатур привлекаемых экспертов для реализации задачи 13 контракта Всемирного банка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794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Бесплатные векторы Геометрический, более 205 000 изображений AI, 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909299" cy="813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970" y="1"/>
            <a:ext cx="10011826" cy="1187757"/>
          </a:xfrm>
        </p:spPr>
        <p:txBody>
          <a:bodyPr>
            <a:normAutofit/>
          </a:bodyPr>
          <a:lstStyle/>
          <a:p>
            <a:pPr algn="l"/>
            <a:r>
              <a:rPr lang="kk-KZ" sz="3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 задача Контракта Всемирного банка</a:t>
            </a:r>
            <a:endParaRPr lang="ru-RU" sz="33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1946" y="3111273"/>
            <a:ext cx="3831340" cy="20816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108832" tIns="54416" rIns="108832" bIns="54416">
            <a:spAutoFit/>
          </a:bodyPr>
          <a:lstStyle/>
          <a:p>
            <a:pPr algn="ctr"/>
            <a:r>
              <a:rPr lang="ru-RU" b="1" dirty="0"/>
              <a:t>Пилотирование выбранных подходов (инструментов, методик, моделей и алгоритмов расчетов) на уровне 3 регионов и 5 медицинских организаций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40560" y="3111273"/>
            <a:ext cx="5037300" cy="20816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108832" tIns="54416" rIns="108832" bIns="54416">
            <a:spAutoFit/>
          </a:bodyPr>
          <a:lstStyle/>
          <a:p>
            <a:pPr algn="ctr"/>
            <a:r>
              <a:rPr lang="ru-RU" b="1" dirty="0"/>
              <a:t>Подготовка предложений для внесений изменений в нормативно правовое регулирование процесса внедрения методов прогнозирования кадровых ресурсов здравоохранения на макро- и микроуровнях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0987" y="1411483"/>
            <a:ext cx="9707779" cy="10024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108832" tIns="54416" rIns="108832" bIns="54416">
            <a:spAutoFit/>
          </a:bodyPr>
          <a:lstStyle/>
          <a:p>
            <a:pPr algn="ctr"/>
            <a:r>
              <a:rPr lang="ru-RU" sz="2900" b="1" dirty="0">
                <a:solidFill>
                  <a:srgbClr val="002060"/>
                </a:solidFill>
              </a:rPr>
              <a:t>Внедрение методов прогнозирования кадровых ресурсов здравоохранения на макро- и микроуровнях</a:t>
            </a:r>
            <a:endParaRPr lang="ru-RU" sz="2900" dirty="0">
              <a:solidFill>
                <a:srgbClr val="00206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656887" y="2690846"/>
            <a:ext cx="55584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56887" y="2690846"/>
            <a:ext cx="0" cy="4380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215347" y="2690846"/>
            <a:ext cx="0" cy="4380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7" idx="2"/>
          </p:cNvCxnSpPr>
          <p:nvPr/>
        </p:nvCxnSpPr>
        <p:spPr>
          <a:xfrm flipH="1">
            <a:off x="5424876" y="2413930"/>
            <a:ext cx="1" cy="27691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70987" y="5628094"/>
            <a:ext cx="2555153" cy="9825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8832" tIns="54416" rIns="108832" bIns="54416" spcCol="0" rtlCol="0" anchor="ctr"/>
          <a:lstStyle/>
          <a:p>
            <a:pPr algn="ctr"/>
            <a:r>
              <a:rPr lang="kk-KZ" b="1" dirty="0" smtClean="0"/>
              <a:t>Трудозатраты по Контракту</a:t>
            </a:r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056017" y="5628094"/>
            <a:ext cx="2555153" cy="9825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8832" tIns="54416" rIns="108832" bIns="54416" spcCol="0" rtlCol="0" anchor="ctr"/>
          <a:lstStyle/>
          <a:p>
            <a:pPr algn="ctr"/>
            <a:r>
              <a:rPr lang="kk-KZ" b="1" dirty="0" smtClean="0"/>
              <a:t>Срок реализации</a:t>
            </a:r>
            <a:endParaRPr lang="ru-RU" b="1" dirty="0"/>
          </a:p>
        </p:txBody>
      </p:sp>
      <p:sp>
        <p:nvSpPr>
          <p:cNvPr id="21" name="Овал 20"/>
          <p:cNvSpPr/>
          <p:nvPr/>
        </p:nvSpPr>
        <p:spPr>
          <a:xfrm>
            <a:off x="2539008" y="6119390"/>
            <a:ext cx="2233648" cy="145252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8832" tIns="54416" rIns="108832" bIns="54416" spcCol="0" rtlCol="0" anchor="ctr"/>
          <a:lstStyle/>
          <a:p>
            <a:pPr algn="ctr"/>
            <a:r>
              <a:rPr lang="kk-KZ" sz="2400" b="1" dirty="0"/>
              <a:t>56 чел/мес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8101883" y="6119390"/>
            <a:ext cx="2176883" cy="1431701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8832" tIns="54416" rIns="108832" bIns="54416" spcCol="0" rtlCol="0" anchor="ctr"/>
          <a:lstStyle/>
          <a:p>
            <a:pPr algn="ctr"/>
            <a:r>
              <a:rPr lang="kk-KZ" sz="2400" b="1" dirty="0"/>
              <a:t>10 апреля 2021 г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22062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Бесплатные векторы Геометрический, более 205 000 изображений AI, 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797"/>
            <a:ext cx="10909300" cy="816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14584" y="0"/>
            <a:ext cx="2519142" cy="82193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002060"/>
                </a:solidFill>
              </a:rPr>
              <a:t>ЦЕЛЬ</a:t>
            </a:r>
            <a:r>
              <a:rPr lang="kk-KZ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76474" y="1634843"/>
            <a:ext cx="7936492" cy="785303"/>
          </a:xfrm>
          <a:prstGeom prst="rect">
            <a:avLst/>
          </a:prstGeom>
        </p:spPr>
        <p:txBody>
          <a:bodyPr vert="horz" lIns="108832" tIns="54416" rIns="108832" bIns="54416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3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Привлечение 2 экспертов, соответствующих предъявляемым требованиям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298" y="527235"/>
            <a:ext cx="2363682" cy="2215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3301960"/>
            <a:ext cx="4939193" cy="7853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108832" tIns="54416" rIns="108832" bIns="54416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k-KZ" sz="2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ПРОЦЕДУРА ПРИВЛЕЧЕНИЯ:</a:t>
            </a:r>
            <a:endParaRPr lang="ru-RU" sz="2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764" y="4154205"/>
            <a:ext cx="2811956" cy="23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63532" y="6750660"/>
            <a:ext cx="3302762" cy="766920"/>
          </a:xfrm>
          <a:prstGeom prst="rect">
            <a:avLst/>
          </a:prstGeom>
        </p:spPr>
        <p:txBody>
          <a:bodyPr wrap="none" lIns="108832" tIns="54416" rIns="108832" bIns="54416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Размещение объявления </a:t>
            </a:r>
          </a:p>
          <a:p>
            <a:pPr algn="ctr"/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сайт РЦРЗ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203" y="4311690"/>
            <a:ext cx="2386409" cy="2219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196622" y="6750659"/>
            <a:ext cx="4032714" cy="766920"/>
          </a:xfrm>
          <a:prstGeom prst="rect">
            <a:avLst/>
          </a:prstGeom>
        </p:spPr>
        <p:txBody>
          <a:bodyPr wrap="none" lIns="108832" tIns="54416" rIns="108832" bIns="54416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Письменный запрос в </a:t>
            </a:r>
          </a:p>
          <a:p>
            <a:pPr algn="ctr"/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профессиональные ассоциации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19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" y="945456"/>
            <a:ext cx="963532" cy="80682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8832" tIns="54416" rIns="108832" bIns="54416" spcCol="0" rtlCol="0" anchor="ctr"/>
          <a:lstStyle/>
          <a:p>
            <a:pPr algn="ctr"/>
            <a:r>
              <a:rPr lang="kk-KZ" sz="2900" dirty="0"/>
              <a:t>01</a:t>
            </a:r>
            <a:endParaRPr lang="ru-RU" sz="2900" dirty="0"/>
          </a:p>
        </p:txBody>
      </p:sp>
      <p:sp>
        <p:nvSpPr>
          <p:cNvPr id="13" name="Овал 12"/>
          <p:cNvSpPr/>
          <p:nvPr/>
        </p:nvSpPr>
        <p:spPr>
          <a:xfrm>
            <a:off x="5204305" y="788512"/>
            <a:ext cx="1014565" cy="94745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8832" tIns="54416" rIns="108832" bIns="54416" spcCol="0" rtlCol="0" anchor="ctr"/>
          <a:lstStyle/>
          <a:p>
            <a:pPr algn="ctr"/>
            <a:r>
              <a:rPr lang="kk-KZ" sz="3300" dirty="0"/>
              <a:t>02</a:t>
            </a:r>
            <a:endParaRPr lang="ru-RU" sz="33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1435" y="0"/>
            <a:ext cx="10738693" cy="5407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08832" tIns="54416" rIns="108832" bIns="54416">
            <a:spAutoFit/>
          </a:bodyPr>
          <a:lstStyle/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Квалификационные требования, предъявляемые к экспертам</a:t>
            </a:r>
            <a:endParaRPr lang="ru-RU" sz="2800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1435" y="1895598"/>
            <a:ext cx="5035150" cy="56498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108832" tIns="54416" rIns="108832" bIns="54416">
            <a:spAutoFit/>
          </a:bodyPr>
          <a:lstStyle/>
          <a:p>
            <a:pPr algn="just"/>
            <a:r>
              <a:rPr lang="ru-RU" sz="2400" b="1" dirty="0"/>
              <a:t>-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высшее медицинское/ экономическое/ юридическое, математическое/ техническое;</a:t>
            </a:r>
          </a:p>
          <a:p>
            <a:pPr algn="just"/>
            <a:r>
              <a:rPr lang="ru-RU" sz="2400" dirty="0"/>
              <a:t>-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магистерской степени по специальностям «Менеджмент»/«Менеджмент здравоохранения»/ «Юриспруденция»/ «Экономика», MBA приветствуется;</a:t>
            </a:r>
          </a:p>
          <a:p>
            <a:pPr algn="just"/>
            <a:r>
              <a:rPr lang="ru-RU" sz="2400" dirty="0"/>
              <a:t>-  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ученной степени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PhD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специальностям: «Медицина»/«Бизнес»/ «Управление»/    «Право» «Экономика» приветствуется</a:t>
            </a:r>
            <a:r>
              <a:rPr lang="ru-RU" sz="2400" b="1" dirty="0"/>
              <a:t>.</a:t>
            </a:r>
          </a:p>
          <a:p>
            <a:pPr algn="just"/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646571" y="1895596"/>
            <a:ext cx="5095960" cy="56498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108832" tIns="54416" rIns="108832" bIns="54416">
            <a:spAutoFit/>
          </a:bodyPr>
          <a:lstStyle/>
          <a:p>
            <a:pPr algn="just"/>
            <a:r>
              <a:rPr lang="ru-RU" sz="2400" dirty="0"/>
              <a:t>-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менее 5 лет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опыта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области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здравоохранения, менеджмента и/или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делового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администрирования, экономики и права;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400" dirty="0"/>
              <a:t>-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работы по вопросам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HR,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трудовых ресурсов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кадровых ресурсов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здравоохранения;</a:t>
            </a:r>
          </a:p>
          <a:p>
            <a:pPr algn="just"/>
            <a:r>
              <a:rPr lang="ru-RU" sz="2400" dirty="0"/>
              <a:t>-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в медицинских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организациях районного, городского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республиканского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уровней приветствуется;</a:t>
            </a:r>
          </a:p>
          <a:p>
            <a:pPr algn="just"/>
            <a:r>
              <a:rPr lang="ru-RU" sz="2400" b="1" dirty="0"/>
              <a:t>-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руководящей должности в сфере здравоохранения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предпочтительно.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9173" y="1120240"/>
            <a:ext cx="1891816" cy="438240"/>
          </a:xfrm>
          <a:prstGeom prst="rect">
            <a:avLst/>
          </a:prstGeom>
        </p:spPr>
        <p:txBody>
          <a:bodyPr wrap="none" lIns="108832" tIns="54416" rIns="108832" bIns="54416">
            <a:spAutoFit/>
          </a:bodyPr>
          <a:lstStyle/>
          <a:p>
            <a:r>
              <a:rPr lang="ru-RU" b="1" i="1" u="sng" dirty="0"/>
              <a:t>Образование: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485565" y="1043116"/>
            <a:ext cx="2111751" cy="438240"/>
          </a:xfrm>
          <a:prstGeom prst="rect">
            <a:avLst/>
          </a:prstGeom>
        </p:spPr>
        <p:txBody>
          <a:bodyPr wrap="none" lIns="108832" tIns="54416" rIns="108832" bIns="54416">
            <a:spAutoFit/>
          </a:bodyPr>
          <a:lstStyle/>
          <a:p>
            <a:r>
              <a:rPr lang="ru-RU" b="1" i="1" u="sng" dirty="0"/>
              <a:t>Опыт работы: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552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042034"/>
              </p:ext>
            </p:extLst>
          </p:nvPr>
        </p:nvGraphicFramePr>
        <p:xfrm>
          <a:off x="1" y="1"/>
          <a:ext cx="10909299" cy="8143393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483025"/>
                <a:gridCol w="2566158"/>
                <a:gridCol w="3006834"/>
                <a:gridCol w="2749105"/>
                <a:gridCol w="2104177"/>
              </a:tblGrid>
              <a:tr h="1022307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Таблица соответствия кандидатур внешних экспертов квалификационным требованиям по задаче  13 "Внедрение методов прогнозирования кадровых ресурсов здравоохранения на макро- и </a:t>
                      </a:r>
                      <a:r>
                        <a:rPr lang="ru-RU" sz="19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микроуровнях«</a:t>
                      </a:r>
                      <a:endParaRPr lang="ru-RU" sz="19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7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Ф.И.О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40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Образование: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Опыт работы: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Рекомендации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</a:tr>
              <a:tr h="1022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Кырыкбаева</a:t>
                      </a: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Салтанат</a:t>
                      </a: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Саятовна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 (</a:t>
                      </a: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PhD</a:t>
                      </a: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Общественное здравоохранение)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solidFill>
                            <a:srgbClr val="1E09B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 (практический опыт в области HR)</a:t>
                      </a:r>
                      <a:endParaRPr lang="ru-RU" sz="1900" b="1" dirty="0">
                        <a:solidFill>
                          <a:srgbClr val="1E09B7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Рекоменовать к утверждению ЭС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</a:tr>
              <a:tr h="674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Азанова</a:t>
                      </a: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Булбул</a:t>
                      </a: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Аскербековна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соответствует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</a:tr>
              <a:tr h="674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Ажетова Жанерке Рахимбаевна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соответствует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</a:tr>
              <a:tr h="1022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Жакипбаев Даулет Касымович</a:t>
                      </a:r>
                      <a:b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соответствует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</a:tr>
              <a:tr h="1022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Бекмухамбетов Ербол Жасуланович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 (д.м.н. по клинической медицине, профессор)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соответствует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</a:tr>
              <a:tr h="674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Дайрабаев Бейбит Маратович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соответствует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</a:tr>
              <a:tr h="1022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Кулжанбеков Максат Жангелдинович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соответствует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</a:tr>
              <a:tr h="674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Кусельбаева Асель Жанабековна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соответствует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028" marR="41028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185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653562"/>
              </p:ext>
            </p:extLst>
          </p:nvPr>
        </p:nvGraphicFramePr>
        <p:xfrm>
          <a:off x="1" y="0"/>
          <a:ext cx="10909299" cy="1022307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10909299"/>
              </a:tblGrid>
              <a:tr h="1022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Таблица соответствия кандидатур внешних экспертов квалификационным требованиям по задаче  13 "Внедрение методов прогнозирования кадровых ресурсов здравоохранения на макро- и </a:t>
                      </a:r>
                      <a:r>
                        <a:rPr lang="ru-RU" sz="19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микроуровнях«</a:t>
                      </a:r>
                    </a:p>
                  </a:txBody>
                  <a:tcPr marL="41028" marR="41028" marT="0" marB="0" anchor="ctr"/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150675"/>
              </p:ext>
            </p:extLst>
          </p:nvPr>
        </p:nvGraphicFramePr>
        <p:xfrm>
          <a:off x="128259" y="1334592"/>
          <a:ext cx="10652784" cy="5197165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471667"/>
                <a:gridCol w="2757487"/>
                <a:gridCol w="2784513"/>
                <a:gridCol w="2663196"/>
                <a:gridCol w="1975921"/>
              </a:tblGrid>
              <a:tr h="977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9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Смаилова</a:t>
                      </a:r>
                      <a:r>
                        <a:rPr lang="ru-RU" sz="19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(Мусина)</a:t>
                      </a:r>
                      <a:br>
                        <a:rPr lang="ru-RU" sz="19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9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Дарига</a:t>
                      </a:r>
                      <a:r>
                        <a:rPr lang="ru-RU" sz="19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Сансызбаевна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 (</a:t>
                      </a:r>
                      <a:r>
                        <a:rPr lang="ru-RU" sz="19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PhD</a:t>
                      </a:r>
                      <a:r>
                        <a:rPr lang="ru-RU" sz="19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Общественное здравоохранение)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соответствует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90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</a:tr>
              <a:tr h="1309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10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Аяшев</a:t>
                      </a: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Кайырбек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 (</a:t>
                      </a: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PhD</a:t>
                      </a: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Экономика)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solidFill>
                            <a:srgbClr val="1E09B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 (практический опыт в области трудовых ресурсов )</a:t>
                      </a:r>
                      <a:endParaRPr lang="ru-RU" sz="1900" b="1" dirty="0">
                        <a:solidFill>
                          <a:srgbClr val="1E09B7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Рекомендовать </a:t>
                      </a: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утверждению ЭС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</a:tr>
              <a:tr h="977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11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Сатершинова</a:t>
                      </a: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Жанара</a:t>
                      </a: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Елшибековна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solidFill>
                            <a:srgbClr val="1E09B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  (практический опыт в области HR)</a:t>
                      </a:r>
                      <a:endParaRPr lang="ru-RU" sz="1900" b="1" dirty="0">
                        <a:solidFill>
                          <a:srgbClr val="1E09B7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Рекомендовать в</a:t>
                      </a:r>
                      <a:r>
                        <a:rPr lang="ru-RU" sz="19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резерв</a:t>
                      </a:r>
                      <a:endParaRPr lang="ru-RU" sz="1900" b="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</a:tr>
              <a:tr h="6443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12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Сагнаева Гульназ Аманжоловна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соответствует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</a:tr>
              <a:tr h="6443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13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Даулбаева Айганым Утеубаевна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соответствует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</a:tr>
              <a:tr h="6443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13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Бектенгалиева Айжан Аскаровна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соответствует</a:t>
                      </a:r>
                      <a:endParaRPr lang="ru-RU" sz="1900" b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0284" marR="70284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110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Бесплатные векторы Геометрический, более 205 000 изображений AI, 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797"/>
            <a:ext cx="10909300" cy="816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58306" y="3364275"/>
            <a:ext cx="7300525" cy="8919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rgbClr val="1E09B7"/>
                </a:solidFill>
              </a:rPr>
              <a:t>Благодарю за внимание!!!</a:t>
            </a:r>
            <a:endParaRPr lang="ru-RU" sz="4800" b="1" dirty="0">
              <a:solidFill>
                <a:srgbClr val="1E09B7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4213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376</Words>
  <Application>Microsoft Office PowerPoint</Application>
  <PresentationFormat>Произвольный</PresentationFormat>
  <Paragraphs>105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Рассмотрение кандидатур привлекаемых экспертов для реализации задачи 13 контракта Всемирного банка</vt:lpstr>
      <vt:lpstr>13 задача Контракта Всемирного банка</vt:lpstr>
      <vt:lpstr>ЦЕЛЬ: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Рассмотрение кандидатур привлекаемых экспертов для реализации задачи 13 контракта Всемирного банка</dc:title>
  <dc:creator>421</dc:creator>
  <cp:lastModifiedBy>421</cp:lastModifiedBy>
  <cp:revision>9</cp:revision>
  <dcterms:created xsi:type="dcterms:W3CDTF">2021-02-03T05:16:38Z</dcterms:created>
  <dcterms:modified xsi:type="dcterms:W3CDTF">2021-02-03T06:56:28Z</dcterms:modified>
</cp:coreProperties>
</file>